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1" r:id="rId4"/>
    <p:sldId id="259" r:id="rId5"/>
    <p:sldId id="263" r:id="rId6"/>
    <p:sldId id="258" r:id="rId7"/>
    <p:sldId id="269" r:id="rId8"/>
    <p:sldId id="264" r:id="rId9"/>
    <p:sldId id="274" r:id="rId10"/>
    <p:sldId id="267" r:id="rId11"/>
    <p:sldId id="266" r:id="rId12"/>
    <p:sldId id="271" r:id="rId13"/>
    <p:sldId id="268" r:id="rId14"/>
    <p:sldId id="273" r:id="rId15"/>
    <p:sldId id="272" r:id="rId16"/>
    <p:sldId id="270" r:id="rId17"/>
  </p:sldIdLst>
  <p:sldSz cx="12192000" cy="6858000"/>
  <p:notesSz cx="6950075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38"/>
    <a:srgbClr val="005E2B"/>
    <a:srgbClr val="E798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1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40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E8EA874-70CD-41DE-8DFD-1FB29F7158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D6140FB-FD4B-4A69-818E-E21181538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F13BAB2-831C-4894-A42D-F1D3A73AF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CEFA-F0DF-4388-B194-00E1AFD0AC47}" type="datetimeFigureOut">
              <a:rPr lang="es-CL" smtClean="0"/>
              <a:t>30-04-2023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43ED0FC-5F36-44E3-AF3F-731A33382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FEF82B3-1DAA-4C8A-B80A-AAF2D2B6C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B6D1-E82A-43BC-9604-4BC2CAE5D0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6544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3FE8988-21FD-4C46-BFBE-E5157C94C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1B005A38-C576-4A9A-9DAE-A04C907A46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0DF832C-55F0-4F4E-BBCF-74C346EB9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CEFA-F0DF-4388-B194-00E1AFD0AC47}" type="datetimeFigureOut">
              <a:rPr lang="es-CL" smtClean="0"/>
              <a:t>30-04-2023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F650471-75C6-4646-A0B9-7348FCC36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355052E-C54C-4EA1-AD93-136829F81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B6D1-E82A-43BC-9604-4BC2CAE5D0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5765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8871489-DCDA-4A9E-A542-9043E24A50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BF475837-CBC9-4708-B877-E8A0B12432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9B0FB2B-AF01-4AFC-AD58-3814905CD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CEFA-F0DF-4388-B194-00E1AFD0AC47}" type="datetimeFigureOut">
              <a:rPr lang="es-CL" smtClean="0"/>
              <a:t>30-04-2023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E5720F6-CBD4-4E57-8D50-C2F5F6CB8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83405D2-A3E8-481C-BDA4-E358189B8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B6D1-E82A-43BC-9604-4BC2CAE5D0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074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24B9E65-871D-4E07-A7EC-1FD1AA87F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FEE4378-1B04-4F90-B174-03FD12DB7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972E68B-D322-4A44-AD17-63DFDF6F1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CEFA-F0DF-4388-B194-00E1AFD0AC47}" type="datetimeFigureOut">
              <a:rPr lang="es-CL" smtClean="0"/>
              <a:t>30-04-2023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0088FE7-C20A-405F-9BC3-FECB17AE2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6FBA7F5-1C0D-42FE-833E-85E63422E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B6D1-E82A-43BC-9604-4BC2CAE5D0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8322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F3A7887-CBC5-46B8-987E-883A9DD08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F9B2F6AF-B6C0-4222-97EE-0701575A41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2B5E8F9-199A-4629-91EA-E3CB01492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CEFA-F0DF-4388-B194-00E1AFD0AC47}" type="datetimeFigureOut">
              <a:rPr lang="es-CL" smtClean="0"/>
              <a:t>30-04-2023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AEB9B19-1B06-4319-BDDE-88D5F09F2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A829B6C-2E04-4044-BA6E-64327A5F1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B6D1-E82A-43BC-9604-4BC2CAE5D0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9823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12F2F7C-349F-4004-96F5-559602EDF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92CC5A5-EC8E-48A4-B2A9-5B52B15EFA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C735E768-5138-4235-B48F-7EFE6F8A46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1971553-780E-4E27-812F-28B83E0BE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CEFA-F0DF-4388-B194-00E1AFD0AC47}" type="datetimeFigureOut">
              <a:rPr lang="es-CL" smtClean="0"/>
              <a:t>30-04-2023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2F5B9408-033A-41DB-8E01-AA2EE8809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BDA08F33-D7E4-4BCE-A67F-5D7272B68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B6D1-E82A-43BC-9604-4BC2CAE5D0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8604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EAD25C4-897F-4F1C-8ABB-E0A114EDB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33560D86-A4B9-471E-9146-EAB044889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B4AEE33D-CAA9-4FB5-8D90-AE79BAC104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82035F15-8EBE-4D90-BFD1-F9C68F9A64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F7E1507B-31B1-48CF-AA2A-DDEEBAE89A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87E50F5B-CAA2-4F10-B1A8-457E129E6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CEFA-F0DF-4388-B194-00E1AFD0AC47}" type="datetimeFigureOut">
              <a:rPr lang="es-CL" smtClean="0"/>
              <a:t>30-04-2023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C363BFFF-ED00-4A1A-9AA9-DD01469B8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58C65FBC-B96F-4FA7-A132-4A028AB99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B6D1-E82A-43BC-9604-4BC2CAE5D0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5495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E4723DF-790E-41DA-9F25-F4D36E6B9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6397BB5-FD07-4F3C-912F-E717EEA84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CEFA-F0DF-4388-B194-00E1AFD0AC47}" type="datetimeFigureOut">
              <a:rPr lang="es-CL" smtClean="0"/>
              <a:t>30-04-2023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25C5162A-7B3A-44C0-B94B-528100843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2B4F996-86A5-41D1-8F47-69CFDB009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B6D1-E82A-43BC-9604-4BC2CAE5D0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5057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853BBECF-DAE3-431D-A2F5-AD0B73098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CEFA-F0DF-4388-B194-00E1AFD0AC47}" type="datetimeFigureOut">
              <a:rPr lang="es-CL" smtClean="0"/>
              <a:t>30-04-2023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CC6E6476-C462-491E-AF47-A0A8165CC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BAA340C7-2F68-494B-8C67-EBCB70E1D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B6D1-E82A-43BC-9604-4BC2CAE5D0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7700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585A682-AE81-46B8-A918-FB2D72345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EF827EE-4B40-4E8E-AC9E-0135946CD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D89D21D-BCD2-429D-8805-F78B0635FB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9C1F7861-70ED-40D7-B96B-50968E060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CEFA-F0DF-4388-B194-00E1AFD0AC47}" type="datetimeFigureOut">
              <a:rPr lang="es-CL" smtClean="0"/>
              <a:t>30-04-2023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62FA7967-CC60-4EA3-A63E-C214281F3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C29321E9-0B76-4B4F-AD5D-E60C754A9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B6D1-E82A-43BC-9604-4BC2CAE5D0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5500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50021AC-5362-47C9-8C02-19A5FC79D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5953D559-15DF-4C7A-BDF0-34FD36430C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3C70272F-08EA-4665-8B7D-3CC3802848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7D72E204-24A3-4482-85E9-83CC07D3F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CEFA-F0DF-4388-B194-00E1AFD0AC47}" type="datetimeFigureOut">
              <a:rPr lang="es-CL" smtClean="0"/>
              <a:t>30-04-2023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7EA9A62-6DA6-4E3B-9F17-148D18919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129EACF0-5E57-4C30-BA01-C2976DFEB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B6D1-E82A-43BC-9604-4BC2CAE5D0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2629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22437C66-9568-412B-A5F8-D58F286A4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BAF8C621-594E-42C7-944E-7ADC5BF36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DB024A7-EF92-47A0-B0BD-C25E4801D1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CCEFA-F0DF-4388-B194-00E1AFD0AC47}" type="datetimeFigureOut">
              <a:rPr lang="es-CL" smtClean="0"/>
              <a:t>30-04-2023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0F38689-64AB-426B-BF23-8E74DA33C7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F32BBDC-9B1A-47FC-B17F-D04B56A659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EB6D1-E82A-43BC-9604-4BC2CAE5D0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943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0FDA00E6-DE7D-461E-9ED7-194BAD1DA2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127423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D18987D1-009F-41AA-B167-6FAE598189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6" y="125843"/>
            <a:ext cx="3363985" cy="1274237"/>
          </a:xfrm>
          <a:prstGeom prst="rect">
            <a:avLst/>
          </a:prstGeom>
        </p:spPr>
      </p:pic>
      <p:sp>
        <p:nvSpPr>
          <p:cNvPr id="7" name="CuadroTexto 7">
            <a:extLst>
              <a:ext uri="{FF2B5EF4-FFF2-40B4-BE49-F238E27FC236}">
                <a16:creationId xmlns="" xmlns:a16="http://schemas.microsoft.com/office/drawing/2014/main" id="{80AFD182-6B00-453B-92EF-0722E53237BD}"/>
              </a:ext>
            </a:extLst>
          </p:cNvPr>
          <p:cNvSpPr txBox="1"/>
          <p:nvPr/>
        </p:nvSpPr>
        <p:spPr>
          <a:xfrm>
            <a:off x="576349" y="1464076"/>
            <a:ext cx="110393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/>
              <a:t>INFORME </a:t>
            </a:r>
            <a:r>
              <a:rPr lang="es-MX" sz="3600" b="1" dirty="0" smtClean="0"/>
              <a:t>FONDO</a:t>
            </a:r>
          </a:p>
          <a:p>
            <a:pPr algn="ctr"/>
            <a:r>
              <a:rPr lang="es-MX" sz="3600" b="1" dirty="0" smtClean="0"/>
              <a:t> RIESGO SOLIDARIO COOPACSI</a:t>
            </a:r>
            <a:endParaRPr lang="es-MX" sz="3600" b="1" dirty="0"/>
          </a:p>
          <a:p>
            <a:pPr algn="ctr"/>
            <a:endParaRPr lang="es-MX" sz="2400" b="1" dirty="0"/>
          </a:p>
          <a:p>
            <a:endParaRPr lang="es-CL" sz="2400" dirty="0"/>
          </a:p>
        </p:txBody>
      </p:sp>
      <p:pic>
        <p:nvPicPr>
          <p:cNvPr id="4098" name="Picture 2" descr="Qué es Fondo de Capital Riesgo? » Su Definición y Significado [202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964" y="2979677"/>
            <a:ext cx="5810250" cy="319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903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0FDA00E6-DE7D-461E-9ED7-194BAD1DA2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127423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D18987D1-009F-41AA-B167-6FAE598189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6" y="125843"/>
            <a:ext cx="3363985" cy="1274237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FE9E40D9-7D4C-4A7C-AB02-606B970AE262}"/>
              </a:ext>
            </a:extLst>
          </p:cNvPr>
          <p:cNvSpPr txBox="1"/>
          <p:nvPr/>
        </p:nvSpPr>
        <p:spPr>
          <a:xfrm>
            <a:off x="6096000" y="125843"/>
            <a:ext cx="591423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RENDICIÓN FONDO RIESGO SOLIDARIO </a:t>
            </a:r>
          </a:p>
          <a:p>
            <a:pPr algn="r"/>
            <a:r>
              <a:rPr lang="es-E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</a:t>
            </a:r>
            <a:r>
              <a:rPr lang="es-ES" sz="2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31/12/2021</a:t>
            </a:r>
            <a:endParaRPr lang="es-C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L" dirty="0"/>
          </a:p>
        </p:txBody>
      </p:sp>
      <p:sp>
        <p:nvSpPr>
          <p:cNvPr id="8" name="7 Rectángulo"/>
          <p:cNvSpPr/>
          <p:nvPr/>
        </p:nvSpPr>
        <p:spPr>
          <a:xfrm>
            <a:off x="1498121" y="1919375"/>
            <a:ext cx="3001992" cy="10222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BONO DE NATALIDAD</a:t>
            </a:r>
            <a:endParaRPr lang="es-MX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AutoShape 2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" name="AutoShape 4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3" name="AutoShape 6" descr="Después de los estudios | CAT - Universidad de Sevill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4" name="AutoShape 8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6" name="AutoShape 16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7" name="AutoShape 18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46" name="Picture 22" descr="24 ideas de Bb | dibujos, dibujo de bebé, boy baby shower idea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511" y="3472783"/>
            <a:ext cx="1614847" cy="2061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18 Pentágono"/>
          <p:cNvSpPr/>
          <p:nvPr/>
        </p:nvSpPr>
        <p:spPr>
          <a:xfrm>
            <a:off x="4988937" y="2639683"/>
            <a:ext cx="1247962" cy="2812212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636589" y="2414317"/>
            <a:ext cx="4833060" cy="32629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es-C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ANTIGÜEDAD 2 AÑOS COMO SOCIO.</a:t>
            </a:r>
          </a:p>
          <a:p>
            <a:pPr marL="285750" indent="-285750">
              <a:buFontTx/>
              <a:buChar char="-"/>
            </a:pPr>
            <a:r>
              <a:rPr lang="es-C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PUEDE POSTULAR PADRE O MADRE SOCIO (A)</a:t>
            </a:r>
          </a:p>
          <a:p>
            <a:pPr marL="285750" indent="-285750">
              <a:buFontTx/>
              <a:buChar char="-"/>
            </a:pPr>
            <a:r>
              <a:rPr lang="es-C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BONO DE 3 UF C/U</a:t>
            </a:r>
          </a:p>
          <a:p>
            <a:pPr marL="285750" indent="-285750">
              <a:buFontTx/>
              <a:buChar char="-"/>
            </a:pPr>
            <a:r>
              <a:rPr lang="es-C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TOPE DE BONOS : 10 BONOS ANUALES CON CARGO AL FONDO</a:t>
            </a:r>
            <a:r>
              <a:rPr lang="es-C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s-MX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42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0FDA00E6-DE7D-461E-9ED7-194BAD1DA2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76296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D18987D1-009F-41AA-B167-6FAE598189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6" y="125843"/>
            <a:ext cx="3363985" cy="1274237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1254305" y="1570008"/>
            <a:ext cx="3001992" cy="1069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b="1" dirty="0" smtClean="0"/>
              <a:t>BONO ESCOLAR </a:t>
            </a:r>
            <a:endParaRPr lang="es-MX" sz="2800" b="1" dirty="0"/>
          </a:p>
        </p:txBody>
      </p:sp>
      <p:sp>
        <p:nvSpPr>
          <p:cNvPr id="11" name="AutoShape 2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" name="AutoShape 4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3" name="AutoShape 6" descr="Después de los estudios | CAT - Universidad de Sevill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4" name="AutoShape 8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6" name="AutoShape 16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7" name="AutoShape 18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44" name="Picture 20" descr="Profesional de la información » Blog Archive » Cfp – 50 años de estudios  universitarios de Comunicación en Españ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305" y="3105510"/>
            <a:ext cx="2866546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7050650" y="983411"/>
            <a:ext cx="4612263" cy="57106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 PREMIAN CUATRO CATEGORIAS:</a:t>
            </a:r>
          </a:p>
          <a:p>
            <a:endParaRPr lang="es-CL" b="1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s-C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PRIMERO A CUARTO BÁSICO:</a:t>
            </a:r>
          </a:p>
          <a:p>
            <a:r>
              <a:rPr lang="es-C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Primer lugar: bono 1.5 UF</a:t>
            </a:r>
          </a:p>
          <a:p>
            <a:r>
              <a:rPr lang="es-C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Segundo y Tercer Lugar: Bono 1 UF c/u</a:t>
            </a:r>
          </a:p>
          <a:p>
            <a:endParaRPr lang="es-CL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s-C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QUINTO A OCTAVO BASICO</a:t>
            </a:r>
            <a:r>
              <a:rPr lang="es-C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r>
              <a:rPr lang="es-CL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Primer lugar: bono 1.5 UF</a:t>
            </a:r>
          </a:p>
          <a:p>
            <a:r>
              <a:rPr lang="es-CL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Segundo y Tercer Lugar: Bono 1 UF c/u</a:t>
            </a:r>
          </a:p>
          <a:p>
            <a:endParaRPr lang="es-CL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s-C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PRIMER A TERCERO MEDIO:</a:t>
            </a:r>
            <a:endParaRPr lang="es-CL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s-CL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Primer lugar: bono </a:t>
            </a:r>
            <a:r>
              <a:rPr lang="es-C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 </a:t>
            </a:r>
            <a:r>
              <a:rPr lang="es-CL" dirty="0">
                <a:solidFill>
                  <a:schemeClr val="tx1">
                    <a:lumMod val="95000"/>
                    <a:lumOff val="5000"/>
                  </a:schemeClr>
                </a:solidFill>
              </a:rPr>
              <a:t>UF</a:t>
            </a:r>
          </a:p>
          <a:p>
            <a:r>
              <a:rPr lang="es-CL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Segundo y Tercer Lugar: Bono 1 UF </a:t>
            </a:r>
            <a:r>
              <a:rPr lang="es-C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c/u</a:t>
            </a:r>
          </a:p>
          <a:p>
            <a:endParaRPr lang="es-CL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s-C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PRUEBA SELECCIÓN UNIVERSITARIA:</a:t>
            </a:r>
            <a:endParaRPr lang="es-CL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s-CL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Primer lugar: bono </a:t>
            </a:r>
            <a:r>
              <a:rPr lang="es-C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 </a:t>
            </a:r>
            <a:r>
              <a:rPr lang="es-CL" dirty="0">
                <a:solidFill>
                  <a:schemeClr val="tx1">
                    <a:lumMod val="95000"/>
                    <a:lumOff val="5000"/>
                  </a:schemeClr>
                </a:solidFill>
              </a:rPr>
              <a:t>UF</a:t>
            </a:r>
          </a:p>
          <a:p>
            <a:r>
              <a:rPr lang="es-CL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Segundo y Tercer Lugar: Bono </a:t>
            </a:r>
            <a:r>
              <a:rPr lang="es-C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2.5 </a:t>
            </a:r>
            <a:r>
              <a:rPr lang="es-CL" dirty="0">
                <a:solidFill>
                  <a:schemeClr val="tx1">
                    <a:lumMod val="95000"/>
                    <a:lumOff val="5000"/>
                  </a:schemeClr>
                </a:solidFill>
              </a:rPr>
              <a:t>UF </a:t>
            </a:r>
            <a:r>
              <a:rPr lang="es-C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c/u</a:t>
            </a:r>
          </a:p>
        </p:txBody>
      </p:sp>
      <p:sp>
        <p:nvSpPr>
          <p:cNvPr id="15" name="14 Pentágono"/>
          <p:cNvSpPr/>
          <p:nvPr/>
        </p:nvSpPr>
        <p:spPr>
          <a:xfrm>
            <a:off x="4454099" y="2639683"/>
            <a:ext cx="2596551" cy="2812212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SOCIOS, HIJOS O NIETOS DE SOCIOS</a:t>
            </a:r>
          </a:p>
          <a:p>
            <a:pPr algn="ctr"/>
            <a:r>
              <a:rPr lang="es-C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Deben estar presentes</a:t>
            </a:r>
            <a:endParaRPr lang="es-MX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91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0FDA00E6-DE7D-461E-9ED7-194BAD1DA2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127423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D18987D1-009F-41AA-B167-6FAE598189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6" y="125843"/>
            <a:ext cx="3363985" cy="1274237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FE9E40D9-7D4C-4A7C-AB02-606B970AE262}"/>
              </a:ext>
            </a:extLst>
          </p:cNvPr>
          <p:cNvSpPr txBox="1"/>
          <p:nvPr/>
        </p:nvSpPr>
        <p:spPr>
          <a:xfrm>
            <a:off x="6096000" y="125843"/>
            <a:ext cx="591423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RENDICIÓN FONDO RIESGO SOLIDARIO </a:t>
            </a:r>
          </a:p>
          <a:p>
            <a:pPr algn="r"/>
            <a:r>
              <a:rPr lang="es-E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</a:t>
            </a:r>
            <a:r>
              <a:rPr lang="es-ES" sz="2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31/12/2021</a:t>
            </a:r>
            <a:endParaRPr lang="es-C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L" dirty="0"/>
          </a:p>
        </p:txBody>
      </p:sp>
      <p:sp>
        <p:nvSpPr>
          <p:cNvPr id="9" name="8 Rectángulo"/>
          <p:cNvSpPr/>
          <p:nvPr/>
        </p:nvSpPr>
        <p:spPr>
          <a:xfrm>
            <a:off x="1497750" y="2199736"/>
            <a:ext cx="3001992" cy="14082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BONO DE MATRIMONIO</a:t>
            </a:r>
            <a:endParaRPr lang="es-MX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AutoShape 2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" name="AutoShape 4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3" name="AutoShape 6" descr="Después de los estudios | CAT - Universidad de Sevill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4" name="AutoShape 8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6" name="AutoShape 16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7" name="AutoShape 18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9" name="18 Pentágono"/>
          <p:cNvSpPr/>
          <p:nvPr/>
        </p:nvSpPr>
        <p:spPr>
          <a:xfrm>
            <a:off x="4988937" y="2725948"/>
            <a:ext cx="1247962" cy="2812212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6636589" y="2414317"/>
            <a:ext cx="4833060" cy="32629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es-C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BONO DE 4 UF C/U</a:t>
            </a:r>
          </a:p>
          <a:p>
            <a:pPr marL="285750" indent="-285750">
              <a:buFontTx/>
              <a:buChar char="-"/>
            </a:pPr>
            <a:r>
              <a:rPr lang="es-C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TOPE DE BONOS : 3 BONOS  ANUALES POR CONCEPTO DE MATRIMONIO.</a:t>
            </a:r>
          </a:p>
          <a:p>
            <a:pPr marL="285750" indent="-285750">
              <a:buFontTx/>
              <a:buChar char="-"/>
            </a:pPr>
            <a:r>
              <a:rPr lang="es-C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DEBE SER ACREDITADO CON CERTIFICADO EMITIDIO POR EL REGISTRO CIVIL.</a:t>
            </a:r>
          </a:p>
          <a:p>
            <a:pPr marL="285750" indent="-285750">
              <a:buFontTx/>
              <a:buChar char="-"/>
            </a:pPr>
            <a:r>
              <a:rPr lang="es-C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ANTIGÜEDAD 2 AÑOS DE SOCIO.</a:t>
            </a:r>
            <a:endParaRPr lang="es-MX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Las mejores empresas de decoración para matrimoni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750" y="3849025"/>
            <a:ext cx="2805992" cy="1867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636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0FDA00E6-DE7D-461E-9ED7-194BAD1DA2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127423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D18987D1-009F-41AA-B167-6FAE598189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6" y="125843"/>
            <a:ext cx="3363985" cy="1274237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FE9E40D9-7D4C-4A7C-AB02-606B970AE262}"/>
              </a:ext>
            </a:extLst>
          </p:cNvPr>
          <p:cNvSpPr txBox="1"/>
          <p:nvPr/>
        </p:nvSpPr>
        <p:spPr>
          <a:xfrm>
            <a:off x="6096000" y="125843"/>
            <a:ext cx="591423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RENDICIÓN FONDO RIESGO SOLIDARIO </a:t>
            </a:r>
          </a:p>
          <a:p>
            <a:pPr algn="r"/>
            <a:r>
              <a:rPr lang="es-E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</a:t>
            </a:r>
            <a:r>
              <a:rPr lang="es-ES" sz="2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31/12/2021</a:t>
            </a:r>
            <a:endParaRPr lang="es-C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L" dirty="0"/>
          </a:p>
        </p:txBody>
      </p:sp>
      <p:sp>
        <p:nvSpPr>
          <p:cNvPr id="9" name="8 Rectángulo"/>
          <p:cNvSpPr/>
          <p:nvPr/>
        </p:nvSpPr>
        <p:spPr>
          <a:xfrm>
            <a:off x="1497750" y="2199736"/>
            <a:ext cx="3001992" cy="1408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BONO POR SINIESTRO (INCENDIO)</a:t>
            </a:r>
            <a:endParaRPr lang="es-MX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AutoShape 2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" name="AutoShape 4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3" name="AutoShape 6" descr="Después de los estudios | CAT - Universidad de Sevill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4" name="AutoShape 8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6" name="AutoShape 16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7" name="AutoShape 18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48" name="Picture 24" descr="Incendio en Valparaíso: qué hay detrás del voraz incendio forestal que  consumió al menos 245 casas en Chile - BBC News Mund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520" y="4046162"/>
            <a:ext cx="2760452" cy="1907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18 Pentágono"/>
          <p:cNvSpPr/>
          <p:nvPr/>
        </p:nvSpPr>
        <p:spPr>
          <a:xfrm>
            <a:off x="4988937" y="2725948"/>
            <a:ext cx="1247962" cy="2812212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6636589" y="2414317"/>
            <a:ext cx="4833060" cy="32629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es-C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BONO DE 7 UF C/U</a:t>
            </a:r>
          </a:p>
          <a:p>
            <a:pPr marL="285750" indent="-285750">
              <a:buFontTx/>
              <a:buChar char="-"/>
            </a:pPr>
            <a:r>
              <a:rPr lang="es-C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TOPE DE BONOS : 5 BONOS  ANUALES POR CONCEPTO DE SINIESTRO CON CARGO AL FONDO</a:t>
            </a:r>
            <a:r>
              <a:rPr lang="es-C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s-C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DEBE SER ACREDITADO POR INFORME DE BOMBEROS.</a:t>
            </a:r>
          </a:p>
          <a:p>
            <a:endParaRPr lang="es-MX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30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0FDA00E6-DE7D-461E-9ED7-194BAD1DA2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127423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D18987D1-009F-41AA-B167-6FAE598189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6" y="125843"/>
            <a:ext cx="3363985" cy="1274237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FE9E40D9-7D4C-4A7C-AB02-606B970AE262}"/>
              </a:ext>
            </a:extLst>
          </p:cNvPr>
          <p:cNvSpPr txBox="1"/>
          <p:nvPr/>
        </p:nvSpPr>
        <p:spPr>
          <a:xfrm>
            <a:off x="6096000" y="125843"/>
            <a:ext cx="591423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RENDICIÓN FONDO RIESGO SOLIDARIO </a:t>
            </a:r>
          </a:p>
          <a:p>
            <a:pPr algn="r"/>
            <a:r>
              <a:rPr lang="es-E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</a:t>
            </a:r>
            <a:r>
              <a:rPr lang="es-ES" sz="2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31/12/2021</a:t>
            </a:r>
            <a:endParaRPr lang="es-C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L" dirty="0"/>
          </a:p>
        </p:txBody>
      </p:sp>
      <p:sp>
        <p:nvSpPr>
          <p:cNvPr id="9" name="8 Rectángulo"/>
          <p:cNvSpPr/>
          <p:nvPr/>
        </p:nvSpPr>
        <p:spPr>
          <a:xfrm>
            <a:off x="1222375" y="1710186"/>
            <a:ext cx="3001992" cy="14082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>
                <a:solidFill>
                  <a:srgbClr val="FF0000"/>
                </a:solidFill>
              </a:rPr>
              <a:t>BONO SUPERACION</a:t>
            </a:r>
          </a:p>
          <a:p>
            <a:pPr algn="ctr"/>
            <a:r>
              <a:rPr lang="es-CL" sz="2400" b="1" dirty="0" smtClean="0">
                <a:solidFill>
                  <a:srgbClr val="FF0000"/>
                </a:solidFill>
              </a:rPr>
              <a:t>ADULTO – JOVEN</a:t>
            </a:r>
          </a:p>
          <a:p>
            <a:pPr algn="ctr"/>
            <a:r>
              <a:rPr lang="es-CL" sz="2400" b="1" dirty="0" smtClean="0">
                <a:solidFill>
                  <a:srgbClr val="FF0000"/>
                </a:solidFill>
              </a:rPr>
              <a:t>(CONTINUIDAD ESTUDIOS)</a:t>
            </a:r>
            <a:endParaRPr lang="es-MX" sz="2400" b="1" dirty="0">
              <a:solidFill>
                <a:srgbClr val="FF0000"/>
              </a:solidFill>
            </a:endParaRPr>
          </a:p>
        </p:txBody>
      </p:sp>
      <p:sp>
        <p:nvSpPr>
          <p:cNvPr id="11" name="AutoShape 2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" name="AutoShape 4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3" name="AutoShape 6" descr="Después de los estudios | CAT - Universidad de Sevill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4" name="AutoShape 8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6" name="AutoShape 16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7" name="AutoShape 18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9" name="18 Pentágono"/>
          <p:cNvSpPr/>
          <p:nvPr/>
        </p:nvSpPr>
        <p:spPr>
          <a:xfrm>
            <a:off x="4988937" y="2725948"/>
            <a:ext cx="1247962" cy="2812212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6636589" y="2414317"/>
            <a:ext cx="4833060" cy="32629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es-C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BONO :  DE 4 UF C/U</a:t>
            </a:r>
          </a:p>
          <a:p>
            <a:pPr marL="285750" indent="-285750">
              <a:buFontTx/>
              <a:buChar char="-"/>
            </a:pPr>
            <a:endParaRPr lang="es-CL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es-C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TOPE DE BONOS : 3 BONOS  ANUALES POR CONCEPTO DE  CONTINUACION DE ESTUDIOS TECNICO Y /O PROFESIONALES (DURACIÓN DESDE 4 SEMESTRES), PERSONAS SOBRE 30 AÑOS.</a:t>
            </a:r>
          </a:p>
          <a:p>
            <a:pPr marL="285750" indent="-285750">
              <a:buFontTx/>
              <a:buChar char="-"/>
            </a:pPr>
            <a:r>
              <a:rPr lang="es-C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DEBE SER ACREDITADO POR CERTIFICADO DE MATRICULA.</a:t>
            </a:r>
          </a:p>
          <a:p>
            <a:endParaRPr lang="es-CL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s-MX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074" name="Picture 2" descr="Adultos mayores de Talca reciben capacitación como monitores en salud  mental - El Centr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3483430"/>
            <a:ext cx="3862873" cy="234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557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0FDA00E6-DE7D-461E-9ED7-194BAD1DA2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127423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D18987D1-009F-41AA-B167-6FAE598189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6" y="125843"/>
            <a:ext cx="3363985" cy="1274237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FE9E40D9-7D4C-4A7C-AB02-606B970AE262}"/>
              </a:ext>
            </a:extLst>
          </p:cNvPr>
          <p:cNvSpPr txBox="1"/>
          <p:nvPr/>
        </p:nvSpPr>
        <p:spPr>
          <a:xfrm>
            <a:off x="6096000" y="125843"/>
            <a:ext cx="591423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RENDICIÓN FONDO RIESGO SOLIDARIO </a:t>
            </a:r>
          </a:p>
          <a:p>
            <a:pPr algn="r"/>
            <a:r>
              <a:rPr lang="es-E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</a:t>
            </a:r>
            <a:r>
              <a:rPr lang="es-ES" sz="2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31/12/2021</a:t>
            </a:r>
            <a:endParaRPr lang="es-C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L" dirty="0"/>
          </a:p>
        </p:txBody>
      </p:sp>
      <p:sp>
        <p:nvSpPr>
          <p:cNvPr id="9" name="8 Rectángulo"/>
          <p:cNvSpPr/>
          <p:nvPr/>
        </p:nvSpPr>
        <p:spPr>
          <a:xfrm>
            <a:off x="1404257" y="1829621"/>
            <a:ext cx="3276599" cy="14082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>
                <a:solidFill>
                  <a:srgbClr val="FF0000"/>
                </a:solidFill>
              </a:rPr>
              <a:t>BONO BODAS DE ORO</a:t>
            </a:r>
            <a:endParaRPr lang="es-MX" sz="2400" b="1" dirty="0">
              <a:solidFill>
                <a:srgbClr val="FF0000"/>
              </a:solidFill>
            </a:endParaRPr>
          </a:p>
        </p:txBody>
      </p:sp>
      <p:sp>
        <p:nvSpPr>
          <p:cNvPr id="11" name="AutoShape 2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" name="AutoShape 4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3" name="AutoShape 6" descr="Después de los estudios | CAT - Universidad de Sevill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4" name="AutoShape 8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6" name="AutoShape 16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7" name="AutoShape 18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9" name="18 Pentágono"/>
          <p:cNvSpPr/>
          <p:nvPr/>
        </p:nvSpPr>
        <p:spPr>
          <a:xfrm>
            <a:off x="5065138" y="2414317"/>
            <a:ext cx="1247962" cy="2812212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6622007" y="2188951"/>
            <a:ext cx="4833060" cy="32629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es-C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BONO: ALMUERZO Y/O CENA PARA DOS PERSONAS (EQUIVALENTE A 1.5 UF)</a:t>
            </a:r>
          </a:p>
          <a:p>
            <a:pPr marL="285750" indent="-285750">
              <a:buFontTx/>
              <a:buChar char="-"/>
            </a:pPr>
            <a:r>
              <a:rPr lang="es-C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TOPE DE BONOS : 8 BONOS  ANUALES POR CONCEPTO DE BODAS DE ORO.</a:t>
            </a:r>
          </a:p>
          <a:p>
            <a:pPr marL="285750" indent="-285750">
              <a:buFontTx/>
              <a:buChar char="-"/>
            </a:pPr>
            <a:r>
              <a:rPr lang="es-C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DEBE SER ACREDITADO CON CERTIFICADO EMITIDIO POR EL REGISTRO CIVIL.</a:t>
            </a:r>
          </a:p>
          <a:p>
            <a:pPr marL="285750" indent="-285750">
              <a:buFontTx/>
              <a:buChar char="-"/>
            </a:pPr>
            <a:r>
              <a:rPr lang="es-C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ANTIGUEDAD MINIMA:  5 AÑOS DE SOCIOS.</a:t>
            </a:r>
            <a:endParaRPr lang="es-MX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0" name="Picture 2" descr="Descubre los mejores regalos para las bodas de oro - Noticias | Mope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462" y="3369543"/>
            <a:ext cx="3461577" cy="2307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90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0FDA00E6-DE7D-461E-9ED7-194BAD1DA2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127423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D18987D1-009F-41AA-B167-6FAE598189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6" y="125843"/>
            <a:ext cx="3363985" cy="1274237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FE9E40D9-7D4C-4A7C-AB02-606B970AE262}"/>
              </a:ext>
            </a:extLst>
          </p:cNvPr>
          <p:cNvSpPr txBox="1"/>
          <p:nvPr/>
        </p:nvSpPr>
        <p:spPr>
          <a:xfrm>
            <a:off x="6096000" y="125843"/>
            <a:ext cx="591423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RENDICIÓN FONDO RIESGO SOLIDARIO </a:t>
            </a:r>
          </a:p>
          <a:p>
            <a:pPr algn="r"/>
            <a:r>
              <a:rPr lang="es-E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</a:t>
            </a:r>
            <a:r>
              <a:rPr lang="es-ES" sz="2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31/12/2021</a:t>
            </a:r>
            <a:endParaRPr lang="es-C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L" dirty="0"/>
          </a:p>
        </p:txBody>
      </p:sp>
      <p:sp>
        <p:nvSpPr>
          <p:cNvPr id="11" name="AutoShape 2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" name="AutoShape 4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3" name="AutoShape 6" descr="Después de los estudios | CAT - Universidad de Sevill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4" name="AutoShape 8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6" name="AutoShape 16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7" name="AutoShape 18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2 Rectángulo"/>
          <p:cNvSpPr/>
          <p:nvPr/>
        </p:nvSpPr>
        <p:spPr>
          <a:xfrm>
            <a:off x="1552755" y="1498523"/>
            <a:ext cx="8738558" cy="39987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CL" sz="2400" b="1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s-CL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REQUISITOS PARA RECIBIR BENEFICIOS:</a:t>
            </a:r>
          </a:p>
          <a:p>
            <a:pPr algn="just"/>
            <a:endParaRPr lang="es-CL" sz="2400" b="1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s-CL" sz="24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C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FORMAR PARTE DEL “FONDO RIESGO SOLIDARIO”.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s-CL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C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MANTENER AL DÍA EL PAGO DE LA CUOTA ANUAL ($2.500 ANUALES)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s-CL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s-CL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s-CL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s-MX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211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0FDA00E6-DE7D-461E-9ED7-194BAD1DA2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127423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D18987D1-009F-41AA-B167-6FAE598189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6" y="125843"/>
            <a:ext cx="3363985" cy="1274237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80AFD182-6B00-453B-92EF-0722E53237BD}"/>
              </a:ext>
            </a:extLst>
          </p:cNvPr>
          <p:cNvSpPr txBox="1"/>
          <p:nvPr/>
        </p:nvSpPr>
        <p:spPr>
          <a:xfrm>
            <a:off x="706726" y="1943530"/>
            <a:ext cx="11039302" cy="2061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CL" sz="2000" b="1" i="0" u="none" strike="noStrike" baseline="0" dirty="0">
                <a:solidFill>
                  <a:srgbClr val="006738"/>
                </a:solidFill>
                <a:latin typeface="Calibri-Bold"/>
              </a:rPr>
              <a:t>INFORME DE FONDOS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acuerdo a lo que establece la RAE 1321, se procede a informar a los socios, los saldos de los fondos constituidos por acuerdo de Junta General de Socios y Administrados por comités designados por la asamblea</a:t>
            </a:r>
            <a:r>
              <a:rPr lang="es-MX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C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30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0FDA00E6-DE7D-461E-9ED7-194BAD1DA2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-12941"/>
            <a:ext cx="12192000" cy="161745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D18987D1-009F-41AA-B167-6FAE598189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" y="125843"/>
            <a:ext cx="2787776" cy="1055976"/>
          </a:xfrm>
          <a:prstGeom prst="rect">
            <a:avLst/>
          </a:prstGeom>
        </p:spPr>
      </p:pic>
      <p:sp>
        <p:nvSpPr>
          <p:cNvPr id="2" name="1 Flecha derecha"/>
          <p:cNvSpPr/>
          <p:nvPr/>
        </p:nvSpPr>
        <p:spPr>
          <a:xfrm>
            <a:off x="575171" y="2327377"/>
            <a:ext cx="2122097" cy="23205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b="1" dirty="0" smtClean="0"/>
              <a:t>2018</a:t>
            </a:r>
            <a:endParaRPr lang="es-MX" sz="3200" b="1" dirty="0"/>
          </a:p>
        </p:txBody>
      </p:sp>
      <p:sp>
        <p:nvSpPr>
          <p:cNvPr id="10" name="9 Flecha derecha"/>
          <p:cNvSpPr/>
          <p:nvPr/>
        </p:nvSpPr>
        <p:spPr>
          <a:xfrm>
            <a:off x="2896833" y="2235042"/>
            <a:ext cx="2122097" cy="2320505"/>
          </a:xfrm>
          <a:prstGeom prst="rightArrow">
            <a:avLst/>
          </a:prstGeom>
          <a:solidFill>
            <a:srgbClr val="0067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b="1" dirty="0" smtClean="0"/>
              <a:t>2019</a:t>
            </a:r>
            <a:endParaRPr lang="es-MX" sz="3200" b="1" dirty="0"/>
          </a:p>
        </p:txBody>
      </p:sp>
      <p:sp>
        <p:nvSpPr>
          <p:cNvPr id="11" name="10 Flecha derecha"/>
          <p:cNvSpPr/>
          <p:nvPr/>
        </p:nvSpPr>
        <p:spPr>
          <a:xfrm>
            <a:off x="5232330" y="2235041"/>
            <a:ext cx="2122097" cy="2320505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2020</a:t>
            </a:r>
            <a:endParaRPr lang="es-MX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572616" y="4555548"/>
            <a:ext cx="23320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ctr"/>
            <a:r>
              <a:rPr lang="es-MX" sz="2800" b="1" dirty="0" smtClean="0"/>
              <a:t>$51,035,068</a:t>
            </a:r>
            <a:endParaRPr lang="es-MX" sz="2800" b="1" dirty="0">
              <a:solidFill>
                <a:srgbClr val="000000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2557321" y="4642825"/>
            <a:ext cx="20152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ctr"/>
            <a:r>
              <a:rPr lang="es-MX" sz="2800" b="1" dirty="0" smtClean="0"/>
              <a:t>$48,964,719</a:t>
            </a:r>
            <a:endParaRPr lang="es-MX" sz="2800" b="1" dirty="0">
              <a:solidFill>
                <a:srgbClr val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237690" y="4656398"/>
            <a:ext cx="20152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b="1" dirty="0" smtClean="0"/>
              <a:t>$13,134,397</a:t>
            </a:r>
            <a:endParaRPr lang="es-MX" sz="2800" dirty="0"/>
          </a:p>
        </p:txBody>
      </p:sp>
      <p:sp>
        <p:nvSpPr>
          <p:cNvPr id="15" name="14 Rectángulo"/>
          <p:cNvSpPr/>
          <p:nvPr/>
        </p:nvSpPr>
        <p:spPr>
          <a:xfrm>
            <a:off x="845389" y="1337094"/>
            <a:ext cx="4960188" cy="77637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EVOLUCION DE LOS SALDOS</a:t>
            </a:r>
            <a:endParaRPr lang="es-MX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15 Flecha derecha"/>
          <p:cNvSpPr/>
          <p:nvPr/>
        </p:nvSpPr>
        <p:spPr>
          <a:xfrm>
            <a:off x="7522234" y="2235043"/>
            <a:ext cx="2122097" cy="2320505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2021</a:t>
            </a:r>
            <a:endParaRPr lang="es-MX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933578" y="4555546"/>
            <a:ext cx="2331316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r" fontAlgn="ctr"/>
            <a:r>
              <a:rPr lang="es-MX" sz="2800" b="1" dirty="0" smtClean="0">
                <a:solidFill>
                  <a:srgbClr val="000000"/>
                </a:solidFill>
              </a:rPr>
              <a:t>$68,366,534</a:t>
            </a:r>
            <a:endParaRPr lang="es-MX" sz="2800" b="1" dirty="0">
              <a:solidFill>
                <a:srgbClr val="000000"/>
              </a:solidFill>
            </a:endParaRPr>
          </a:p>
        </p:txBody>
      </p:sp>
      <p:sp>
        <p:nvSpPr>
          <p:cNvPr id="17" name="16 Flecha derecha"/>
          <p:cNvSpPr/>
          <p:nvPr/>
        </p:nvSpPr>
        <p:spPr>
          <a:xfrm>
            <a:off x="9796730" y="2235043"/>
            <a:ext cx="2122097" cy="232050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2022</a:t>
            </a:r>
            <a:endParaRPr lang="es-MX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9404845" y="4554090"/>
            <a:ext cx="2331316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 fontAlgn="ctr"/>
            <a:r>
              <a:rPr lang="es-MX" sz="2800" b="1" dirty="0" smtClean="0">
                <a:solidFill>
                  <a:srgbClr val="000000"/>
                </a:solidFill>
              </a:rPr>
              <a:t>$88.444.396</a:t>
            </a:r>
            <a:endParaRPr lang="es-MX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599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0FDA00E6-DE7D-461E-9ED7-194BAD1DA2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1"/>
            <a:ext cx="12192000" cy="664234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D18987D1-009F-41AA-B167-6FAE598189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6" y="125843"/>
            <a:ext cx="2340433" cy="886528"/>
          </a:xfrm>
          <a:prstGeom prst="rect">
            <a:avLst/>
          </a:prstGeom>
        </p:spPr>
      </p:pic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125710"/>
              </p:ext>
            </p:extLst>
          </p:nvPr>
        </p:nvGraphicFramePr>
        <p:xfrm>
          <a:off x="1121433" y="1259456"/>
          <a:ext cx="10075653" cy="5106838"/>
        </p:xfrm>
        <a:graphic>
          <a:graphicData uri="http://schemas.openxmlformats.org/drawingml/2006/table">
            <a:tbl>
              <a:tblPr/>
              <a:tblGrid>
                <a:gridCol w="8469765"/>
                <a:gridCol w="1605888"/>
              </a:tblGrid>
              <a:tr h="46425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AL 31.12.20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51,035,068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64258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25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D0D0D"/>
                          </a:solidFill>
                          <a:effectLst/>
                          <a:latin typeface="Calibri"/>
                        </a:rPr>
                        <a:t>INGRESOS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MONTOS 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64258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INGRESOS POR PAGO DE CUOTA ANUAL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10,214,524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258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INGRESO DE SOCIOS NUEVOS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539,500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258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APORTE 1% CREDITOS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27,254,454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258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DEVOLUCION CIA SEGUROS (PREPAGOS)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3,401,064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258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DEVOLUCION CIA DE SEGUROS (COBRO DESGRADAMEN SOCIOS FALLECIDOS 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13,868,732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258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DEVOLUCION PAGO CUOTAS CREDITO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6,784,619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258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INGRESOS POR RESTITUCIÓN A FONDO RIESGO MONTOS NO CUBIERTOS POR CÍA SEGUROS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1,654,123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258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INGRESOS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63,717,016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7541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0FDA00E6-DE7D-461E-9ED7-194BAD1DA2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1"/>
            <a:ext cx="12192000" cy="664234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D18987D1-009F-41AA-B167-6FAE598189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" y="125843"/>
            <a:ext cx="1460952" cy="553391"/>
          </a:xfrm>
          <a:prstGeom prst="rect">
            <a:avLst/>
          </a:prstGeom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710011"/>
              </p:ext>
            </p:extLst>
          </p:nvPr>
        </p:nvGraphicFramePr>
        <p:xfrm>
          <a:off x="839533" y="1302590"/>
          <a:ext cx="10262663" cy="4977441"/>
        </p:xfrm>
        <a:graphic>
          <a:graphicData uri="http://schemas.openxmlformats.org/drawingml/2006/table">
            <a:tbl>
              <a:tblPr/>
              <a:tblGrid>
                <a:gridCol w="8626968"/>
                <a:gridCol w="1635695"/>
              </a:tblGrid>
              <a:tr h="553049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600" b="1" i="0" u="none" strike="noStrike" dirty="0">
                          <a:solidFill>
                            <a:srgbClr val="0D0D0D"/>
                          </a:solidFill>
                          <a:effectLst/>
                          <a:latin typeface="Calibri"/>
                        </a:rPr>
                        <a:t>EGRESOS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MONTOS</a:t>
                      </a:r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53049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PAGO POLIZA DE DESGRAVAMEN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(13,206,209)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049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PAGO BENEFICIARIOS DE FALLECIDOS (CUOTA MORTUORIA)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(14,755,531)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049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DEVOLUCION PRIMAS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(79,939)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049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PAGO CREDITO SOCIOS  FALLECIDOS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(17,488,625) </a:t>
                      </a:r>
                    </a:p>
                    <a:p>
                      <a:pPr algn="r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049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EGRESOS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(855,246)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049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EGRESOS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(46,385,550)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53049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049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FONDO RIESGO SOLIDARIO AL 31.12.21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68,366,534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7084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0FDA00E6-DE7D-461E-9ED7-194BAD1DA2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127423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D18987D1-009F-41AA-B167-6FAE598189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6" y="125843"/>
            <a:ext cx="3363985" cy="1274237"/>
          </a:xfrm>
          <a:prstGeom prst="rect">
            <a:avLst/>
          </a:prstGeom>
        </p:spPr>
      </p:pic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039354"/>
              </p:ext>
            </p:extLst>
          </p:nvPr>
        </p:nvGraphicFramePr>
        <p:xfrm>
          <a:off x="345057" y="2130725"/>
          <a:ext cx="10905228" cy="4537494"/>
        </p:xfrm>
        <a:graphic>
          <a:graphicData uri="http://schemas.openxmlformats.org/drawingml/2006/table">
            <a:tbl>
              <a:tblPr/>
              <a:tblGrid>
                <a:gridCol w="1862814"/>
                <a:gridCol w="1629963"/>
                <a:gridCol w="1617027"/>
                <a:gridCol w="1629963"/>
                <a:gridCol w="1811070"/>
                <a:gridCol w="2354391"/>
              </a:tblGrid>
              <a:tr h="1221632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Antigüedad de</a:t>
                      </a:r>
                      <a:r>
                        <a:rPr lang="es-MX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socio</a:t>
                      </a:r>
                      <a:r>
                        <a:rPr lang="es-MX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s-MX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7484" marR="7484" marT="748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</a:t>
                      </a:r>
                    </a:p>
                  </a:txBody>
                  <a:tcPr marL="7484" marR="7484" marT="748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</a:t>
                      </a:r>
                    </a:p>
                  </a:txBody>
                  <a:tcPr marL="7484" marR="7484" marT="748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2023</a:t>
                      </a:r>
                      <a:endParaRPr lang="es-MX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TOPE</a:t>
                      </a:r>
                    </a:p>
                  </a:txBody>
                  <a:tcPr marL="7484" marR="7484" marT="748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835199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a 5 años </a:t>
                      </a:r>
                    </a:p>
                  </a:txBody>
                  <a:tcPr marL="7484" marR="7484" marT="748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250,000</a:t>
                      </a:r>
                    </a:p>
                  </a:txBody>
                  <a:tcPr marL="7484" marR="7484" marT="748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300,000</a:t>
                      </a:r>
                    </a:p>
                  </a:txBody>
                  <a:tcPr marL="7484" marR="7484" marT="748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500,000</a:t>
                      </a:r>
                    </a:p>
                  </a:txBody>
                  <a:tcPr marL="7484" marR="7484" marT="748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700,000</a:t>
                      </a:r>
                      <a:endParaRPr lang="es-MX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Capital Social</a:t>
                      </a:r>
                    </a:p>
                  </a:txBody>
                  <a:tcPr marL="7484" marR="7484" marT="748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1359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a 10 años </a:t>
                      </a:r>
                    </a:p>
                  </a:txBody>
                  <a:tcPr marL="7484" marR="7484" marT="748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350,000</a:t>
                      </a:r>
                    </a:p>
                  </a:txBody>
                  <a:tcPr marL="7484" marR="7484" marT="748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450,000</a:t>
                      </a:r>
                    </a:p>
                  </a:txBody>
                  <a:tcPr marL="7484" marR="7484" marT="748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700,000</a:t>
                      </a:r>
                    </a:p>
                  </a:txBody>
                  <a:tcPr marL="7484" marR="7484" marT="748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1,000,000</a:t>
                      </a:r>
                      <a:endParaRPr lang="es-MX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Capital Social</a:t>
                      </a:r>
                    </a:p>
                  </a:txBody>
                  <a:tcPr marL="7484" marR="7484" marT="748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59304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más de 10 años </a:t>
                      </a:r>
                    </a:p>
                  </a:txBody>
                  <a:tcPr marL="7484" marR="7484" marT="748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600,000</a:t>
                      </a:r>
                    </a:p>
                  </a:txBody>
                  <a:tcPr marL="7484" marR="7484" marT="748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750,000</a:t>
                      </a:r>
                    </a:p>
                  </a:txBody>
                  <a:tcPr marL="7484" marR="7484" marT="748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1,050,000</a:t>
                      </a:r>
                    </a:p>
                  </a:txBody>
                  <a:tcPr marL="7484" marR="7484" marT="748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1,500,000</a:t>
                      </a:r>
                      <a:endParaRPr lang="es-MX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4" marR="7484" marT="748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Capital Social</a:t>
                      </a:r>
                    </a:p>
                  </a:txBody>
                  <a:tcPr marL="7484" marR="7484" marT="748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457198" y="1110728"/>
            <a:ext cx="10791647" cy="8367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EVOLUCION DE TABLA DE BENEFICIO POR PAGO CUOTA MORTUORIA</a:t>
            </a:r>
            <a:endParaRPr lang="es-MX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593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0FDA00E6-DE7D-461E-9ED7-194BAD1DA2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127423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D18987D1-009F-41AA-B167-6FAE598189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6" y="125843"/>
            <a:ext cx="3363985" cy="1274237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FE9E40D9-7D4C-4A7C-AB02-606B970AE262}"/>
              </a:ext>
            </a:extLst>
          </p:cNvPr>
          <p:cNvSpPr txBox="1"/>
          <p:nvPr/>
        </p:nvSpPr>
        <p:spPr>
          <a:xfrm>
            <a:off x="6096000" y="125843"/>
            <a:ext cx="591423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RENDICIÓN FONDO RIESGO SOLIDARIO </a:t>
            </a:r>
          </a:p>
          <a:p>
            <a:pPr algn="r"/>
            <a:r>
              <a:rPr lang="es-E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</a:t>
            </a:r>
            <a:r>
              <a:rPr lang="es-ES" sz="2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31/12/2021</a:t>
            </a:r>
            <a:endParaRPr lang="es-C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L" dirty="0"/>
          </a:p>
        </p:txBody>
      </p:sp>
      <p:sp>
        <p:nvSpPr>
          <p:cNvPr id="7" name="6 Rectángulo"/>
          <p:cNvSpPr/>
          <p:nvPr/>
        </p:nvSpPr>
        <p:spPr>
          <a:xfrm>
            <a:off x="448569" y="1566216"/>
            <a:ext cx="10791647" cy="8367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COBERTURA DE CREDITO EN CASO DE FALLECIMIENTO PARA SOCIOS MAYORES DE 81 AÑOS</a:t>
            </a:r>
            <a:endParaRPr lang="es-MX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664898" y="3234906"/>
            <a:ext cx="6616460" cy="2001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MONTO : HASTA $2.000.000.-</a:t>
            </a:r>
            <a:endParaRPr lang="es-MX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75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0FDA00E6-DE7D-461E-9ED7-194BAD1DA2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127423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D18987D1-009F-41AA-B167-6FAE598189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6" y="125843"/>
            <a:ext cx="3363985" cy="1274237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FE9E40D9-7D4C-4A7C-AB02-606B970AE262}"/>
              </a:ext>
            </a:extLst>
          </p:cNvPr>
          <p:cNvSpPr txBox="1"/>
          <p:nvPr/>
        </p:nvSpPr>
        <p:spPr>
          <a:xfrm>
            <a:off x="6096000" y="125843"/>
            <a:ext cx="591423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RENDICIÓN FONDO RIESGO SOLIDARIO </a:t>
            </a:r>
          </a:p>
          <a:p>
            <a:pPr algn="r"/>
            <a:r>
              <a:rPr lang="es-E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</a:t>
            </a:r>
            <a:r>
              <a:rPr lang="es-ES" sz="2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31/12/2021</a:t>
            </a:r>
            <a:endParaRPr lang="es-C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L" dirty="0"/>
          </a:p>
        </p:txBody>
      </p:sp>
      <p:sp>
        <p:nvSpPr>
          <p:cNvPr id="7" name="6 Rectángulo"/>
          <p:cNvSpPr/>
          <p:nvPr/>
        </p:nvSpPr>
        <p:spPr>
          <a:xfrm>
            <a:off x="431316" y="1274237"/>
            <a:ext cx="10791647" cy="836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BENEFICIOS ACORDADOS EN JUNTA GENERAL 2022</a:t>
            </a:r>
            <a:endParaRPr lang="es-MX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862642" y="3157268"/>
            <a:ext cx="3001992" cy="1069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BONO ESCOLAR </a:t>
            </a:r>
            <a:endParaRPr lang="es-MX" b="1" dirty="0"/>
          </a:p>
        </p:txBody>
      </p:sp>
      <p:sp>
        <p:nvSpPr>
          <p:cNvPr id="8" name="7 Rectángulo"/>
          <p:cNvSpPr/>
          <p:nvPr/>
        </p:nvSpPr>
        <p:spPr>
          <a:xfrm>
            <a:off x="4595004" y="3204711"/>
            <a:ext cx="3001992" cy="10222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BONO DE NATALIDAD</a:t>
            </a:r>
            <a:endParaRPr lang="es-MX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151963" y="3180990"/>
            <a:ext cx="3001992" cy="10222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BONO POR SINIESTRO (INCENDIO)</a:t>
            </a:r>
            <a:endParaRPr lang="es-MX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9 Llamada de flecha hacia abajo"/>
          <p:cNvSpPr/>
          <p:nvPr/>
        </p:nvSpPr>
        <p:spPr>
          <a:xfrm>
            <a:off x="1061049" y="2428336"/>
            <a:ext cx="9799607" cy="577970"/>
          </a:xfrm>
          <a:prstGeom prst="downArrowCallou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AutoShape 2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" name="AutoShape 4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3" name="AutoShape 6" descr="Después de los estudios | CAT - Universidad de Sevill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4" name="AutoShape 8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6" name="AutoShape 16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7" name="AutoShape 18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44" name="Picture 20" descr="Profesional de la información » Blog Archive » Cfp – 50 años de estudios  universitarios de Comunicación en Españ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438" y="4537495"/>
            <a:ext cx="2610399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24 ideas de Bb | dibujos, dibujo de bebé, boy baby shower idea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055" y="4537495"/>
            <a:ext cx="1614847" cy="2061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Incendio en Valparaíso: qué hay detrás del voraz incendio forestal que  consumió al menos 245 casas en Chile - BBC News Mund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3503" y="4598254"/>
            <a:ext cx="2760452" cy="1907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520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0FDA00E6-DE7D-461E-9ED7-194BAD1DA2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127423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D18987D1-009F-41AA-B167-6FAE598189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6" y="125843"/>
            <a:ext cx="3363985" cy="1274237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FE9E40D9-7D4C-4A7C-AB02-606B970AE262}"/>
              </a:ext>
            </a:extLst>
          </p:cNvPr>
          <p:cNvSpPr txBox="1"/>
          <p:nvPr/>
        </p:nvSpPr>
        <p:spPr>
          <a:xfrm>
            <a:off x="6096000" y="125843"/>
            <a:ext cx="591423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RENDICIÓN FONDO RIESGO SOLIDARIO </a:t>
            </a:r>
          </a:p>
          <a:p>
            <a:pPr algn="r"/>
            <a:r>
              <a:rPr lang="es-E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</a:t>
            </a:r>
            <a:r>
              <a:rPr lang="es-ES" sz="2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31/12/2021</a:t>
            </a:r>
            <a:endParaRPr lang="es-C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L" dirty="0"/>
          </a:p>
        </p:txBody>
      </p:sp>
      <p:sp>
        <p:nvSpPr>
          <p:cNvPr id="7" name="6 Rectángulo"/>
          <p:cNvSpPr/>
          <p:nvPr/>
        </p:nvSpPr>
        <p:spPr>
          <a:xfrm>
            <a:off x="431316" y="1274237"/>
            <a:ext cx="10791647" cy="8367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INCORPORACIÓN DE NUEVOS BENEFICIOS </a:t>
            </a:r>
            <a:endParaRPr lang="es-MX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151963" y="3180990"/>
            <a:ext cx="3001992" cy="111952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BONO BODAS DE ORO</a:t>
            </a:r>
            <a:endParaRPr lang="es-MX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9 Llamada de flecha hacia abajo"/>
          <p:cNvSpPr/>
          <p:nvPr/>
        </p:nvSpPr>
        <p:spPr>
          <a:xfrm>
            <a:off x="1061049" y="2428336"/>
            <a:ext cx="9799607" cy="577970"/>
          </a:xfrm>
          <a:prstGeom prst="downArrow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AutoShape 2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" name="AutoShape 4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3" name="AutoShape 6" descr="Después de los estudios | CAT - Universidad de Sevill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4" name="AutoShape 8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6" name="AutoShape 16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7" name="AutoShape 18" descr="Estudios certificados como examinador de polígraf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9" name="18 Rectángulo"/>
          <p:cNvSpPr/>
          <p:nvPr/>
        </p:nvSpPr>
        <p:spPr>
          <a:xfrm>
            <a:off x="875711" y="3321967"/>
            <a:ext cx="3001992" cy="9049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BONO DE MATRIMONIO</a:t>
            </a:r>
            <a:endParaRPr lang="es-MX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" name="Picture 2" descr="Las mejores empresas de decoración para matrimoni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711" y="4537495"/>
            <a:ext cx="2805992" cy="1867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20 Rectángulo"/>
          <p:cNvSpPr/>
          <p:nvPr/>
        </p:nvSpPr>
        <p:spPr>
          <a:xfrm>
            <a:off x="4459856" y="3248389"/>
            <a:ext cx="3001992" cy="105212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>
                <a:solidFill>
                  <a:srgbClr val="FF0000"/>
                </a:solidFill>
              </a:rPr>
              <a:t>BONO SUPERACION</a:t>
            </a:r>
          </a:p>
          <a:p>
            <a:pPr algn="ctr"/>
            <a:r>
              <a:rPr lang="es-CL" sz="2000" b="1" dirty="0" smtClean="0">
                <a:solidFill>
                  <a:srgbClr val="FF0000"/>
                </a:solidFill>
              </a:rPr>
              <a:t>ADULTO – JOVEN</a:t>
            </a:r>
          </a:p>
          <a:p>
            <a:pPr algn="ctr"/>
            <a:r>
              <a:rPr lang="es-CL" sz="2000" b="1" dirty="0" smtClean="0">
                <a:solidFill>
                  <a:srgbClr val="FF0000"/>
                </a:solidFill>
              </a:rPr>
              <a:t>(CONTINUIDAD ESTUDIOS)</a:t>
            </a:r>
            <a:endParaRPr lang="es-MX" sz="2000" b="1" dirty="0">
              <a:solidFill>
                <a:srgbClr val="FF0000"/>
              </a:solidFill>
            </a:endParaRPr>
          </a:p>
        </p:txBody>
      </p:sp>
      <p:pic>
        <p:nvPicPr>
          <p:cNvPr id="22" name="Picture 2" descr="Adultos mayores de Talca reciben capacitación como monitores en salud  mental - El Centr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856" y="4598254"/>
            <a:ext cx="2941051" cy="1787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Descubre los mejores regalos para las bodas de oro - Noticias | Mopec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591" y="4471180"/>
            <a:ext cx="2900364" cy="19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07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1569</TotalTime>
  <Words>668</Words>
  <Application>Microsoft Office PowerPoint</Application>
  <PresentationFormat>Personalizado</PresentationFormat>
  <Paragraphs>161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MATIAS</dc:creator>
  <cp:lastModifiedBy>Marta Alvarez</cp:lastModifiedBy>
  <cp:revision>49</cp:revision>
  <cp:lastPrinted>2023-04-30T16:53:55Z</cp:lastPrinted>
  <dcterms:created xsi:type="dcterms:W3CDTF">2019-04-13T18:48:26Z</dcterms:created>
  <dcterms:modified xsi:type="dcterms:W3CDTF">2023-04-30T16:56:42Z</dcterms:modified>
</cp:coreProperties>
</file>