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5" r:id="rId5"/>
    <p:sldId id="260" r:id="rId6"/>
    <p:sldId id="263" r:id="rId7"/>
  </p:sldIdLst>
  <p:sldSz cx="12192000" cy="6858000"/>
  <p:notesSz cx="6950075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2B"/>
    <a:srgbClr val="006738"/>
    <a:srgbClr val="E79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6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E8EA874-70CD-41DE-8DFD-1FB29F715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D6140FB-FD4B-4A69-818E-E21181538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F13BAB2-831C-4894-A42D-F1D3A73AF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43ED0FC-5F36-44E3-AF3F-731A33382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FEF82B3-1DAA-4C8A-B80A-AAF2D2B6C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654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3FE8988-21FD-4C46-BFBE-E5157C94C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1B005A38-C576-4A9A-9DAE-A04C907A4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0DF832C-55F0-4F4E-BBCF-74C346EB9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F650471-75C6-4646-A0B9-7348FCC36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355052E-C54C-4EA1-AD93-136829F81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576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8871489-DCDA-4A9E-A542-9043E24A50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BF475837-CBC9-4708-B877-E8A0B1243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9B0FB2B-AF01-4AFC-AD58-3814905CD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E5720F6-CBD4-4E57-8D50-C2F5F6CB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83405D2-A3E8-481C-BDA4-E358189B8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074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24B9E65-871D-4E07-A7EC-1FD1AA87F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FEE4378-1B04-4F90-B174-03FD12DB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972E68B-D322-4A44-AD17-63DFDF6F1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0088FE7-C20A-405F-9BC3-FECB17AE2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6FBA7F5-1C0D-42FE-833E-85E63422E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832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F3A7887-CBC5-46B8-987E-883A9DD08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F9B2F6AF-B6C0-4222-97EE-0701575A4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2B5E8F9-199A-4629-91EA-E3CB01492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AEB9B19-1B06-4319-BDDE-88D5F09F2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A829B6C-2E04-4044-BA6E-64327A5F1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982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12F2F7C-349F-4004-96F5-559602EDF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92CC5A5-EC8E-48A4-B2A9-5B52B15EF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C735E768-5138-4235-B48F-7EFE6F8A4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11971553-780E-4E27-812F-28B83E0BE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2F5B9408-033A-41DB-8E01-AA2EE8809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DA08F33-D7E4-4BCE-A67F-5D7272B68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860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EAD25C4-897F-4F1C-8ABB-E0A114EDB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33560D86-A4B9-471E-9146-EAB044889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B4AEE33D-CAA9-4FB5-8D90-AE79BAC10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82035F15-8EBE-4D90-BFD1-F9C68F9A6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F7E1507B-31B1-48CF-AA2A-DDEEBAE89A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87E50F5B-CAA2-4F10-B1A8-457E129E6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C363BFFF-ED00-4A1A-9AA9-DD01469B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58C65FBC-B96F-4FA7-A132-4A028AB9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549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E4723DF-790E-41DA-9F25-F4D36E6B9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397BB5-FD07-4F3C-912F-E717EEA8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25C5162A-7B3A-44C0-B94B-528100843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2B4F996-86A5-41D1-8F47-69CFDB009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05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853BBECF-DAE3-431D-A2F5-AD0B7309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CC6E6476-C462-491E-AF47-A0A8165C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BAA340C7-2F68-494B-8C67-EBCB70E1D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770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585A682-AE81-46B8-A918-FB2D72345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3EF827EE-4B40-4E8E-AC9E-0135946CD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D89D21D-BCD2-429D-8805-F78B0635F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9C1F7861-70ED-40D7-B96B-50968E060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62FA7967-CC60-4EA3-A63E-C214281F3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29321E9-0B76-4B4F-AD5D-E60C754A9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550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0021AC-5362-47C9-8C02-19A5FC79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5953D559-15DF-4C7A-BDF0-34FD36430C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3C70272F-08EA-4665-8B7D-3CC380284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7D72E204-24A3-4482-85E9-83CC07D3F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7EA9A62-6DA6-4E3B-9F17-148D1891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129EACF0-5E57-4C30-BA01-C2976DFEB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262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22437C66-9568-412B-A5F8-D58F286A4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BAF8C621-594E-42C7-944E-7ADC5BF36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DB024A7-EF92-47A0-B0BD-C25E4801D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0F38689-64AB-426B-BF23-8E74DA33C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F32BBDC-9B1A-47FC-B17F-D04B56A659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943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2742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" y="125843"/>
            <a:ext cx="3363985" cy="1274237"/>
          </a:xfrm>
          <a:prstGeom prst="rect">
            <a:avLst/>
          </a:prstGeom>
        </p:spPr>
      </p:pic>
      <p:pic>
        <p:nvPicPr>
          <p:cNvPr id="8" name="Imagen 6">
            <a:extLst>
              <a:ext uri="{FF2B5EF4-FFF2-40B4-BE49-F238E27FC236}">
                <a16:creationId xmlns:a16="http://schemas.microsoft.com/office/drawing/2014/main" xmlns="" id="{22FE16E2-FD98-4016-98D9-FD1CA101EB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606" y="2810266"/>
            <a:ext cx="5034105" cy="33597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CuadroTexto 7">
            <a:extLst>
              <a:ext uri="{FF2B5EF4-FFF2-40B4-BE49-F238E27FC236}">
                <a16:creationId xmlns:a16="http://schemas.microsoft.com/office/drawing/2014/main" xmlns="" id="{80AFD182-6B00-453B-92EF-0722E53237BD}"/>
              </a:ext>
            </a:extLst>
          </p:cNvPr>
          <p:cNvSpPr txBox="1"/>
          <p:nvPr/>
        </p:nvSpPr>
        <p:spPr>
          <a:xfrm>
            <a:off x="609809" y="1400080"/>
            <a:ext cx="110393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/>
              <a:t>INFORME DEL COMITÉ ADMINISTRADOR </a:t>
            </a:r>
          </a:p>
          <a:p>
            <a:pPr algn="ctr"/>
            <a:r>
              <a:rPr lang="es-MX" sz="3600" b="1" dirty="0"/>
              <a:t>DEL </a:t>
            </a:r>
            <a:r>
              <a:rPr lang="es-MX" sz="3600" b="1" dirty="0" smtClean="0"/>
              <a:t>FONDO DE SALUD</a:t>
            </a:r>
            <a:endParaRPr lang="es-MX" sz="2400" b="1" dirty="0"/>
          </a:p>
          <a:p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86459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09357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842"/>
            <a:ext cx="3363985" cy="1274237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80AFD182-6B00-453B-92EF-0722E53237BD}"/>
              </a:ext>
            </a:extLst>
          </p:cNvPr>
          <p:cNvSpPr txBox="1"/>
          <p:nvPr/>
        </p:nvSpPr>
        <p:spPr>
          <a:xfrm>
            <a:off x="1262741" y="1533208"/>
            <a:ext cx="87931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RENDICION FONDO </a:t>
            </a:r>
            <a:r>
              <a:rPr lang="es-MX" sz="2400" b="1" dirty="0" smtClean="0"/>
              <a:t>SALUD</a:t>
            </a:r>
            <a:endParaRPr lang="es-MX" sz="2400" b="1" dirty="0" smtClean="0"/>
          </a:p>
          <a:p>
            <a:endParaRPr lang="es-CL" sz="2400" dirty="0" smtClean="0"/>
          </a:p>
          <a:p>
            <a:pPr algn="just"/>
            <a:r>
              <a:rPr lang="es-MX" sz="2400" dirty="0" smtClean="0"/>
              <a:t>En </a:t>
            </a:r>
            <a:r>
              <a:rPr lang="es-MX" sz="2400" dirty="0"/>
              <a:t>Junta General 2022, se acordó fijar la cuota anual en $4.000.-, de igual forma se acodó que en el mes de julio  se realizaría una rifa para recaudar nuevos ingresos</a:t>
            </a:r>
            <a:r>
              <a:rPr lang="es-MX" sz="2400" dirty="0" smtClean="0"/>
              <a:t>.</a:t>
            </a:r>
          </a:p>
          <a:p>
            <a:pPr algn="just"/>
            <a:endParaRPr lang="es-CL" sz="2400" dirty="0" smtClean="0"/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Los valores recaudados y los conceptos de egreso se resumen en el siguiente informe: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37566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09357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842"/>
            <a:ext cx="2930487" cy="832625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546120"/>
              </p:ext>
            </p:extLst>
          </p:nvPr>
        </p:nvGraphicFramePr>
        <p:xfrm>
          <a:off x="454708" y="1365177"/>
          <a:ext cx="11203892" cy="5166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8214"/>
                <a:gridCol w="6215678"/>
              </a:tblGrid>
              <a:tr h="56873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u="none" strike="noStrike" dirty="0">
                          <a:effectLst/>
                        </a:rPr>
                        <a:t>SALDO INICIAL AL 01/01/2022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800" b="1" u="none" strike="noStrike" dirty="0">
                          <a:effectLst/>
                        </a:rPr>
                        <a:t>$12,257,010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59662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687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effectLst/>
                        </a:rPr>
                        <a:t>INGRESOS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6873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>
                          <a:effectLst/>
                        </a:rPr>
                        <a:t>INGRESOS POR PAGO CUOTA ANUAL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u="none" strike="noStrike" dirty="0">
                          <a:effectLst/>
                        </a:rPr>
                        <a:t>$2,673,500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6873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>
                          <a:effectLst/>
                        </a:rPr>
                        <a:t>APORTE SOCIOS NUEVOS (Que no ingresan al Fondo)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u="none" strike="noStrike" dirty="0">
                          <a:effectLst/>
                        </a:rPr>
                        <a:t>$580,500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4708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>
                          <a:effectLst/>
                        </a:rPr>
                        <a:t>INGRESOS INCORPORACIÓN AL FONDO(Socios nuevos)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u="none" strike="noStrike" dirty="0">
                          <a:effectLst/>
                        </a:rPr>
                        <a:t>$219,000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4708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>
                          <a:effectLst/>
                        </a:rPr>
                        <a:t>INGRESOS INCORPORACION AL FONDO(Socios antiguos)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u="none" strike="noStrike" dirty="0">
                          <a:effectLst/>
                        </a:rPr>
                        <a:t>$52,000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6873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>
                          <a:effectLst/>
                        </a:rPr>
                        <a:t>OTROS INGRESOS (RIFA)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u="none" strike="noStrike" dirty="0">
                          <a:effectLst/>
                        </a:rPr>
                        <a:t>$789,000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6873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u="none" strike="noStrike" dirty="0">
                          <a:effectLst/>
                        </a:rPr>
                        <a:t>TOTAL INGRESOS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1" u="none" strike="noStrike" dirty="0">
                          <a:effectLst/>
                        </a:rPr>
                        <a:t>$4,314,000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681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09357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842"/>
            <a:ext cx="2930487" cy="832625"/>
          </a:xfrm>
          <a:prstGeom prst="rect">
            <a:avLst/>
          </a:prstGeom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953993"/>
              </p:ext>
            </p:extLst>
          </p:nvPr>
        </p:nvGraphicFramePr>
        <p:xfrm>
          <a:off x="620486" y="1269845"/>
          <a:ext cx="10951027" cy="5207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1386"/>
                <a:gridCol w="6079641"/>
              </a:tblGrid>
              <a:tr h="7438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EGRESOS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4387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REEMBOLSO GASTOS MEDICOS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800" u="none" strike="noStrike" dirty="0">
                          <a:effectLst/>
                        </a:rPr>
                        <a:t>$1,897,600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4387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BONO ENFERMEDAD CATASTRÓFICA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800" u="none" strike="noStrike" dirty="0">
                          <a:effectLst/>
                        </a:rPr>
                        <a:t>$202,806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4387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>
                          <a:effectLst/>
                        </a:rPr>
                        <a:t>OTROS EGRESOS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800" u="none" strike="noStrike" dirty="0">
                          <a:effectLst/>
                        </a:rPr>
                        <a:t>$30,940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4387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>
                          <a:effectLst/>
                        </a:rPr>
                        <a:t>TOTAL EGRESOS</a:t>
                      </a:r>
                      <a:endParaRPr lang="es-MX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800" u="none" strike="noStrike" dirty="0">
                          <a:effectLst/>
                        </a:rPr>
                        <a:t>$2,131,346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43879"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800" u="none" strike="noStrike" dirty="0">
                          <a:effectLst/>
                        </a:rPr>
                        <a:t>                                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4387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u="none" strike="noStrike" dirty="0">
                          <a:effectLst/>
                        </a:rPr>
                        <a:t>SALDO AL 31.12.22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800" b="1" u="none" strike="noStrike" dirty="0">
                          <a:effectLst/>
                        </a:rPr>
                        <a:t>$14,439,664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11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09357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842"/>
            <a:ext cx="2990335" cy="1132703"/>
          </a:xfrm>
          <a:prstGeom prst="rect">
            <a:avLst/>
          </a:prstGeom>
        </p:spPr>
      </p:pic>
      <p:sp>
        <p:nvSpPr>
          <p:cNvPr id="2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4" descr="imag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1843903" y="1093573"/>
            <a:ext cx="8285205" cy="6919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BENEFICIO DE REEMBOLSO DE GASTOS MEDICOS</a:t>
            </a:r>
            <a:endParaRPr lang="es-MX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643665"/>
              </p:ext>
            </p:extLst>
          </p:nvPr>
        </p:nvGraphicFramePr>
        <p:xfrm>
          <a:off x="1079500" y="2324100"/>
          <a:ext cx="10045700" cy="3724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52"/>
                <a:gridCol w="2347362"/>
                <a:gridCol w="2549286"/>
              </a:tblGrid>
              <a:tr h="63837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u="none" strike="noStrike" dirty="0" smtClean="0">
                          <a:effectLst/>
                        </a:rPr>
                        <a:t>Antigüedad en el fondo de salud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effectLst/>
                        </a:rPr>
                        <a:t>Tramo beneficio </a:t>
                      </a:r>
                      <a:r>
                        <a:rPr lang="es-MX" sz="1800" b="1" u="none" strike="noStrike" dirty="0" smtClean="0">
                          <a:effectLst/>
                        </a:rPr>
                        <a:t>2022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8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s-MX" sz="1800" b="1" u="none" strike="noStrike" dirty="0" smtClean="0">
                          <a:effectLst/>
                        </a:rPr>
                        <a:t>Tramo </a:t>
                      </a:r>
                      <a:r>
                        <a:rPr lang="es-MX" sz="1800" b="1" u="none" strike="noStrike" dirty="0">
                          <a:effectLst/>
                        </a:rPr>
                        <a:t>de beneficio </a:t>
                      </a:r>
                      <a:r>
                        <a:rPr lang="es-MX" sz="1800" b="1" u="none" strike="noStrike" dirty="0" smtClean="0">
                          <a:effectLst/>
                        </a:rPr>
                        <a:t>2023</a:t>
                      </a:r>
                    </a:p>
                    <a:p>
                      <a:pPr algn="ctr" fontAlgn="b"/>
                      <a:endParaRPr lang="es-MX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6407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5 años o mas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800" u="none" strike="noStrike" dirty="0">
                          <a:effectLst/>
                        </a:rPr>
                        <a:t>24,000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                             28,000 </a:t>
                      </a:r>
                      <a:endParaRPr lang="es-MX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6407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</a:rPr>
                        <a:t>3 años a 4 años 11 meses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800" u="none" strike="noStrike" dirty="0">
                          <a:effectLst/>
                        </a:rPr>
                        <a:t>16,000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                             19,000 </a:t>
                      </a:r>
                      <a:endParaRPr lang="es-MX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6407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>
                          <a:effectLst/>
                        </a:rPr>
                        <a:t>12 meses a 2 años 11 meses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800" u="none" strike="noStrike" dirty="0">
                          <a:effectLst/>
                        </a:rPr>
                        <a:t>8,000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                             10,000 </a:t>
                      </a:r>
                      <a:endParaRPr lang="es-MX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39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09357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842"/>
            <a:ext cx="2990335" cy="1132703"/>
          </a:xfrm>
          <a:prstGeom prst="rect">
            <a:avLst/>
          </a:prstGeom>
        </p:spPr>
      </p:pic>
      <p:sp>
        <p:nvSpPr>
          <p:cNvPr id="2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4" descr="imag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6 Flecha derecha"/>
          <p:cNvSpPr/>
          <p:nvPr/>
        </p:nvSpPr>
        <p:spPr>
          <a:xfrm>
            <a:off x="5458597" y="3410465"/>
            <a:ext cx="654908" cy="217478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1970903" y="1550773"/>
            <a:ext cx="8285205" cy="6919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CAMBIOS A BENEFICIO PARA ENFERMEDADES CATASTROFICAS:</a:t>
            </a:r>
            <a:endParaRPr lang="es-MX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495166" y="3163330"/>
            <a:ext cx="3663779" cy="22674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Monto :  DE 2 UF</a:t>
            </a:r>
            <a:r>
              <a:rPr lang="es-CL" b="1" dirty="0" smtClean="0">
                <a:solidFill>
                  <a:srgbClr val="FF0000"/>
                </a:solidFill>
              </a:rPr>
              <a:t>, SE AUMENTA A </a:t>
            </a:r>
            <a:r>
              <a:rPr lang="es-CL" b="1" dirty="0">
                <a:solidFill>
                  <a:srgbClr val="FF0000"/>
                </a:solidFill>
              </a:rPr>
              <a:t>3</a:t>
            </a:r>
            <a:r>
              <a:rPr lang="es-CL" b="1" dirty="0" smtClean="0">
                <a:solidFill>
                  <a:srgbClr val="FF0000"/>
                </a:solidFill>
              </a:rPr>
              <a:t> UF.</a:t>
            </a:r>
          </a:p>
          <a:p>
            <a:endParaRPr lang="es-C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TOPE DE CASOS: 10 BONOS AL AÑO</a:t>
            </a:r>
          </a:p>
          <a:p>
            <a:endParaRPr lang="es-MX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31689" y="2814251"/>
            <a:ext cx="3824419" cy="27710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Todo tipo de cáncer.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Accidente cerebrovascular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Enfermedades autoinmunes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Fibrosis quística pulmonar</a:t>
            </a:r>
          </a:p>
          <a:p>
            <a:pPr>
              <a:buClr>
                <a:srgbClr val="FF0000"/>
              </a:buClr>
            </a:pPr>
            <a:endParaRPr lang="es-C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FF0000"/>
              </a:buClr>
            </a:pPr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Bono se entrega una vez por beneficiario.</a:t>
            </a:r>
            <a:endParaRPr lang="es-MX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27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232</Words>
  <Application>Microsoft Office PowerPoint</Application>
  <PresentationFormat>Personalizado</PresentationFormat>
  <Paragraphs>59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MATIAS</dc:creator>
  <cp:lastModifiedBy>Marta Alvarez</cp:lastModifiedBy>
  <cp:revision>48</cp:revision>
  <cp:lastPrinted>2021-11-26T17:03:57Z</cp:lastPrinted>
  <dcterms:created xsi:type="dcterms:W3CDTF">2019-04-13T18:48:26Z</dcterms:created>
  <dcterms:modified xsi:type="dcterms:W3CDTF">2023-04-30T19:19:20Z</dcterms:modified>
</cp:coreProperties>
</file>